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0511-1160-4F86-B742-B0A720F0C27C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2BCC92D-7C89-4F1F-ACC1-78E914548F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0511-1160-4F86-B742-B0A720F0C27C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CC92D-7C89-4F1F-ACC1-78E914548F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0511-1160-4F86-B742-B0A720F0C27C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CC92D-7C89-4F1F-ACC1-78E914548F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0511-1160-4F86-B742-B0A720F0C27C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2BCC92D-7C89-4F1F-ACC1-78E914548F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0511-1160-4F86-B742-B0A720F0C27C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CC92D-7C89-4F1F-ACC1-78E914548FA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0511-1160-4F86-B742-B0A720F0C27C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CC92D-7C89-4F1F-ACC1-78E914548F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0511-1160-4F86-B742-B0A720F0C27C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2BCC92D-7C89-4F1F-ACC1-78E914548FA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0511-1160-4F86-B742-B0A720F0C27C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CC92D-7C89-4F1F-ACC1-78E914548F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0511-1160-4F86-B742-B0A720F0C27C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CC92D-7C89-4F1F-ACC1-78E914548F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0511-1160-4F86-B742-B0A720F0C27C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CC92D-7C89-4F1F-ACC1-78E914548F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0511-1160-4F86-B742-B0A720F0C27C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CC92D-7C89-4F1F-ACC1-78E914548FA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1540511-1160-4F86-B742-B0A720F0C27C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2BCC92D-7C89-4F1F-ACC1-78E914548FA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8568952" cy="23042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Формирование фонематических процессов у детей младшего школьного возраста с ДЦП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356992"/>
            <a:ext cx="8515672" cy="1443608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ru-RU" dirty="0" smtClean="0"/>
              <a:t>Выполнила: </a:t>
            </a:r>
            <a:r>
              <a:rPr lang="ru-RU" i="1" dirty="0" smtClean="0"/>
              <a:t>Васькова М.В., студентка 751 гр.</a:t>
            </a:r>
          </a:p>
          <a:p>
            <a:pPr algn="r">
              <a:defRPr/>
            </a:pPr>
            <a:r>
              <a:rPr lang="ru-RU" dirty="0" smtClean="0"/>
              <a:t>Научный руководитель: </a:t>
            </a:r>
            <a:r>
              <a:rPr lang="ru-RU" i="1" dirty="0" err="1" smtClean="0"/>
              <a:t>Макоедова</a:t>
            </a:r>
            <a:r>
              <a:rPr lang="ru-RU" i="1" dirty="0" smtClean="0"/>
              <a:t> Г.В.</a:t>
            </a:r>
          </a:p>
          <a:p>
            <a:pPr algn="r">
              <a:defRPr/>
            </a:pPr>
            <a:r>
              <a:rPr lang="ru-RU" i="1" dirty="0" smtClean="0"/>
              <a:t>к.п.н., доцент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Методики исследования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4 серия</a:t>
            </a:r>
            <a:r>
              <a:rPr lang="ru-RU" dirty="0" smtClean="0"/>
              <a:t>. Цель - исследование фонематического синтеза.</a:t>
            </a:r>
          </a:p>
          <a:p>
            <a:pPr>
              <a:buNone/>
            </a:pPr>
            <a:r>
              <a:rPr lang="ru-RU" dirty="0" smtClean="0"/>
              <a:t>Задания:</a:t>
            </a:r>
          </a:p>
          <a:p>
            <a:pPr>
              <a:buNone/>
            </a:pPr>
            <a:r>
              <a:rPr lang="ru-RU" dirty="0" smtClean="0"/>
              <a:t>№ 8. Составить слово из звуков, данных в правильной последовательности.</a:t>
            </a:r>
          </a:p>
          <a:p>
            <a:pPr>
              <a:buNone/>
            </a:pPr>
            <a:r>
              <a:rPr lang="ru-RU" dirty="0" smtClean="0"/>
              <a:t>№ 9. Составить слово из звуков, данных в нарушенной последовательности.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Методики исследования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5 серия</a:t>
            </a:r>
            <a:r>
              <a:rPr lang="ru-RU" dirty="0" smtClean="0"/>
              <a:t>. Цель - исследование слоговой структуры.</a:t>
            </a:r>
          </a:p>
          <a:p>
            <a:pPr>
              <a:buNone/>
            </a:pPr>
            <a:r>
              <a:rPr lang="ru-RU" dirty="0" smtClean="0"/>
              <a:t>Задания:</a:t>
            </a:r>
          </a:p>
          <a:p>
            <a:pPr>
              <a:buNone/>
            </a:pPr>
            <a:r>
              <a:rPr lang="ru-RU" dirty="0" smtClean="0"/>
              <a:t>№ 10. Назвать по картинке.</a:t>
            </a:r>
          </a:p>
          <a:p>
            <a:pPr>
              <a:buNone/>
            </a:pPr>
            <a:r>
              <a:rPr lang="ru-RU" dirty="0" smtClean="0"/>
              <a:t>№ 11. Повторить слова.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Таблица №3</a:t>
            </a:r>
            <a:br>
              <a:rPr lang="ru-RU" dirty="0" smtClean="0"/>
            </a:br>
            <a:r>
              <a:rPr lang="ru-RU" dirty="0" smtClean="0"/>
              <a:t>Анализ полученных данных (дети с нормой развития)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Таблица №4</a:t>
            </a:r>
            <a:br>
              <a:rPr lang="ru-RU" dirty="0" smtClean="0"/>
            </a:br>
            <a:r>
              <a:rPr lang="ru-RU" dirty="0" smtClean="0"/>
              <a:t>Анализ полученных данных экспериментальной группы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Цель цикла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Предупредить и устранить неуспеваемость учащихся, обусловленную фонетико-фонематическим недоразвитием речи, корректируя нарушения речи. Создать базу для успешного усвоения образовательной программы.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Задачи коррекционно-развивающей работы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Коррекционная работа решает ряд специфических задач:</a:t>
            </a:r>
          </a:p>
          <a:p>
            <a:pPr>
              <a:buNone/>
            </a:pPr>
            <a:r>
              <a:rPr lang="ru-RU" dirty="0" smtClean="0"/>
              <a:t>- устранение дефектов звукопроизношения;</a:t>
            </a:r>
          </a:p>
          <a:p>
            <a:pPr>
              <a:buNone/>
            </a:pPr>
            <a:r>
              <a:rPr lang="ru-RU" dirty="0" smtClean="0"/>
              <a:t>- формирование фонематических процессов;</a:t>
            </a:r>
          </a:p>
          <a:p>
            <a:pPr>
              <a:buNone/>
            </a:pPr>
            <a:r>
              <a:rPr lang="ru-RU" dirty="0" smtClean="0"/>
              <a:t>- формирование полноценной связной речи:</a:t>
            </a:r>
          </a:p>
          <a:p>
            <a:pPr>
              <a:buNone/>
            </a:pPr>
            <a:r>
              <a:rPr lang="ru-RU" dirty="0" smtClean="0"/>
              <a:t>- соблюдение рационального режима  дня, чередование этапа урока и отдыха;</a:t>
            </a:r>
          </a:p>
          <a:p>
            <a:pPr>
              <a:buNone/>
            </a:pPr>
            <a:r>
              <a:rPr lang="ru-RU" dirty="0" smtClean="0"/>
              <a:t>- укрепление состояния здоровья при помощи оздоровительных моментов; пальчиковых гимнастик, физ. минуток.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Общие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0405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Помимо специфических, существует ряд общих задач, решение которых осуществляется на всех этапах коррекционной работы:</a:t>
            </a:r>
          </a:p>
          <a:p>
            <a:pPr>
              <a:buNone/>
            </a:pPr>
            <a:r>
              <a:rPr lang="ru-RU" dirty="0" smtClean="0"/>
              <a:t>- активизация речевой деятельности учащихся;</a:t>
            </a:r>
          </a:p>
          <a:p>
            <a:pPr>
              <a:buNone/>
            </a:pPr>
            <a:r>
              <a:rPr lang="ru-RU" dirty="0" smtClean="0"/>
              <a:t>- развитие коммуникативных навыков;</a:t>
            </a:r>
          </a:p>
          <a:p>
            <a:pPr>
              <a:buNone/>
            </a:pPr>
            <a:r>
              <a:rPr lang="ru-RU" dirty="0" smtClean="0"/>
              <a:t>- формирование просодической стороны речи;</a:t>
            </a:r>
          </a:p>
          <a:p>
            <a:pPr>
              <a:buNone/>
            </a:pPr>
            <a:r>
              <a:rPr lang="ru-RU" dirty="0" smtClean="0"/>
              <a:t>- активизация внимания, памяти, мышления;</a:t>
            </a:r>
          </a:p>
          <a:p>
            <a:pPr>
              <a:buNone/>
            </a:pPr>
            <a:r>
              <a:rPr lang="ru-RU" dirty="0" smtClean="0"/>
              <a:t>- развитие мелкой пальцевой моторики;</a:t>
            </a:r>
          </a:p>
          <a:p>
            <a:pPr>
              <a:buNone/>
            </a:pPr>
            <a:r>
              <a:rPr lang="ru-RU" dirty="0" smtClean="0"/>
              <a:t>- развитие языковой интуиции;</a:t>
            </a:r>
          </a:p>
          <a:p>
            <a:pPr>
              <a:buNone/>
            </a:pPr>
            <a:r>
              <a:rPr lang="ru-RU" dirty="0" smtClean="0"/>
              <a:t>- формирование готовности к восприятию определенных орфограмм;</a:t>
            </a:r>
          </a:p>
          <a:p>
            <a:pPr>
              <a:buNone/>
            </a:pPr>
            <a:r>
              <a:rPr lang="ru-RU" dirty="0" smtClean="0"/>
              <a:t>- автоматизация поставленных звуков и др.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Этапы работы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740080" cy="547260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I. Подготовительный этап</a:t>
            </a:r>
          </a:p>
          <a:p>
            <a:pPr>
              <a:buNone/>
            </a:pPr>
            <a:r>
              <a:rPr lang="ru-RU" dirty="0" smtClean="0"/>
              <a:t>1. Развитие фонематического слуха</a:t>
            </a:r>
          </a:p>
          <a:p>
            <a:pPr>
              <a:buNone/>
            </a:pPr>
            <a:r>
              <a:rPr lang="ru-RU" dirty="0" smtClean="0"/>
              <a:t>Работа по формированию фонематического слуха в самом начале осуществляется на материале неречевых звуков. В процессе специальных игр и упражнений у детей развивают способность узнавать и различать неречевые звуки.</a:t>
            </a:r>
          </a:p>
          <a:p>
            <a:pPr>
              <a:buNone/>
            </a:pPr>
            <a:r>
              <a:rPr lang="ru-RU" dirty="0" smtClean="0"/>
              <a:t>Дети должны в играх научиться различать высоту, силу и тембр голоса, вслушиваясь в одни и те же речевые звуки, звукосочетания, слова.</a:t>
            </a:r>
          </a:p>
          <a:p>
            <a:pPr>
              <a:buNone/>
            </a:pPr>
            <a:r>
              <a:rPr lang="ru-RU" dirty="0" smtClean="0"/>
              <a:t>Затем дети учатся различать слова, близкие по звуковому составу. Позже – учатся различать слоги и затем уже фонемы родного языка.</a:t>
            </a:r>
          </a:p>
          <a:p>
            <a:pPr>
              <a:buNone/>
            </a:pPr>
            <a:r>
              <a:rPr lang="ru-RU" dirty="0" smtClean="0"/>
              <a:t>II. Основной этап</a:t>
            </a:r>
          </a:p>
          <a:p>
            <a:pPr>
              <a:buNone/>
            </a:pPr>
            <a:r>
              <a:rPr lang="ru-RU" dirty="0" smtClean="0"/>
              <a:t>1. Формирование навыка фонематического анализа</a:t>
            </a:r>
          </a:p>
          <a:p>
            <a:pPr>
              <a:buNone/>
            </a:pPr>
            <a:r>
              <a:rPr lang="ru-RU" dirty="0" smtClean="0"/>
              <a:t>2. Формирование навыка синтеза звуков</a:t>
            </a:r>
          </a:p>
          <a:p>
            <a:pPr>
              <a:buNone/>
            </a:pPr>
            <a:r>
              <a:rPr lang="ru-RU" dirty="0" smtClean="0"/>
              <a:t>3. Формирование фонематических представлений</a:t>
            </a:r>
          </a:p>
          <a:p>
            <a:pPr>
              <a:buNone/>
            </a:pPr>
            <a:r>
              <a:rPr lang="ru-RU" dirty="0" smtClean="0"/>
              <a:t>4. Формирование слоговой структуры слова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Т-критерий </a:t>
            </a:r>
            <a:r>
              <a:rPr lang="ru-RU" dirty="0" err="1" smtClean="0"/>
              <a:t>Вилкоксона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8812088" cy="547260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Для сопоставления показателей, измеренных, до и после проведения занятий с детьми использовался Т-критерий </a:t>
            </a:r>
            <a:r>
              <a:rPr lang="ru-RU" dirty="0" err="1" smtClean="0"/>
              <a:t>Вилкоксона</a:t>
            </a:r>
            <a:r>
              <a:rPr lang="ru-RU" dirty="0" smtClean="0"/>
              <a:t>.  </a:t>
            </a:r>
          </a:p>
          <a:p>
            <a:pPr algn="just">
              <a:buNone/>
            </a:pPr>
            <a:r>
              <a:rPr lang="ru-RU" dirty="0" smtClean="0"/>
              <a:t> </a:t>
            </a:r>
          </a:p>
          <a:p>
            <a:pPr algn="just">
              <a:buNone/>
            </a:pPr>
            <a:r>
              <a:rPr lang="ru-RU" dirty="0" smtClean="0"/>
              <a:t>	Было установлено, что полученное </a:t>
            </a:r>
            <a:r>
              <a:rPr lang="ru-RU" dirty="0" err="1" smtClean="0"/>
              <a:t>Тэпм</a:t>
            </a:r>
            <a:r>
              <a:rPr lang="ru-RU" dirty="0" smtClean="0"/>
              <a:t> = 1 находится в зоне неопределенности, что позволяет сделать вывод об эффективности коррекционной работы (при использовании 5% уровня значимости.)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68952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 smtClean="0"/>
              <a:t>Таблица №6</a:t>
            </a:r>
            <a:br>
              <a:rPr lang="ru-RU" sz="1600" dirty="0" smtClean="0"/>
            </a:br>
            <a:r>
              <a:rPr lang="ru-RU" sz="1600" dirty="0" smtClean="0"/>
              <a:t>Сравнение данных о </a:t>
            </a:r>
            <a:r>
              <a:rPr lang="ru-RU" sz="1600" dirty="0" err="1" smtClean="0"/>
              <a:t>сформированности</a:t>
            </a:r>
            <a:r>
              <a:rPr lang="ru-RU" sz="1600" dirty="0" smtClean="0"/>
              <a:t> фонематических процессов до и после коррекции (в баллах)</a:t>
            </a:r>
            <a:br>
              <a:rPr lang="ru-RU" sz="1600" dirty="0" smtClean="0"/>
            </a:b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124744"/>
          <a:ext cx="8686800" cy="5328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904"/>
                <a:gridCol w="4188296"/>
                <a:gridCol w="2895600"/>
              </a:tblGrid>
              <a:tr h="7015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Имя ребенка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баллов ДО коррекции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Количество баллов ПОСЛЕ коррекции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423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София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41 балл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Средний уровень сформированности фонематических процессов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47 балл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Высокий уровень сформированности фонематических процессов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423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Сергей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40 балл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Средний уровень сформированности фонематических процессов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46 балл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Высокий уровень сформированности фонематических процессов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423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Ира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37 балл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Средний уровень сформированности фонематических процессов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49 балл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Высокий уровень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сформированности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фонематических процессов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892480" cy="525658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ДЦП – это заболевание центральной нервной системы, которое возникает в результате поражения одного или более отделов головного мозга. Это может произойти в период внутриутробного развития, во время родов или в период новорожденности вследствие различного рода травм. 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Продолжение таблицы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196752"/>
          <a:ext cx="8740080" cy="4578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3360"/>
                <a:gridCol w="2913360"/>
                <a:gridCol w="2913360"/>
              </a:tblGrid>
              <a:tr h="15262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Олег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41 балл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Средний уровень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сформированности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фонематических процессов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48 балл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Высокий уровень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сформированности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фонематических процессов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262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Семен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39 балл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Средний уровень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сформированности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фонематических процессов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48 балл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Высокий уровень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сформированности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фонематических процессов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262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Данил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44 балл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Высокий уровень сформированности фонематических процессов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44 балл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Высокий уровень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сформированности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фонематических процессов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 smtClean="0"/>
              <a:t>Авторы занимающиеся проблемой ДЦП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Различные вопросы описания неврологических и психических нарушений при ДЦП, особенности обучения и воспитания этой категории лиц разных возрастных групп рассматривались в многочисленных научных трудах отечественных М. В. </a:t>
            </a:r>
            <a:r>
              <a:rPr lang="ru-RU" dirty="0" err="1" smtClean="0"/>
              <a:t>Ипполитова</a:t>
            </a:r>
            <a:r>
              <a:rPr lang="ru-RU" dirty="0" smtClean="0"/>
              <a:t>, О. М. </a:t>
            </a:r>
            <a:r>
              <a:rPr lang="ru-RU" dirty="0" err="1" smtClean="0"/>
              <a:t>Мастюкова</a:t>
            </a:r>
            <a:r>
              <a:rPr lang="ru-RU" dirty="0" smtClean="0"/>
              <a:t>, Е. А. Семенова, И. </a:t>
            </a:r>
            <a:r>
              <a:rPr lang="ru-RU" dirty="0" err="1" smtClean="0"/>
              <a:t>Мамайчук</a:t>
            </a:r>
            <a:r>
              <a:rPr lang="ru-RU" dirty="0" smtClean="0"/>
              <a:t>, Л. М. </a:t>
            </a:r>
            <a:r>
              <a:rPr lang="ru-RU" dirty="0" err="1" smtClean="0"/>
              <a:t>Шипицина</a:t>
            </a:r>
            <a:r>
              <a:rPr lang="ru-RU" dirty="0" smtClean="0"/>
              <a:t> и др. ученых.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Научный аппарат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65312"/>
            <a:ext cx="8892480" cy="619268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dirty="0" smtClean="0"/>
              <a:t>Объект исследования: </a:t>
            </a:r>
            <a:r>
              <a:rPr lang="ru-RU" dirty="0" smtClean="0"/>
              <a:t>процесс формирования фонематической стороны речи у детей    младшего школьного возраста с детским церебральным параличом. </a:t>
            </a:r>
          </a:p>
          <a:p>
            <a:pPr>
              <a:buNone/>
            </a:pPr>
            <a:r>
              <a:rPr lang="ru-RU" b="1" dirty="0" smtClean="0"/>
              <a:t>Предмет исследования: </a:t>
            </a:r>
            <a:r>
              <a:rPr lang="ru-RU" dirty="0" smtClean="0"/>
              <a:t>влияние цикла занятий на формирование фонематических процессов у детей младшего школьного возраста с детским церебральным параличом.</a:t>
            </a:r>
          </a:p>
          <a:p>
            <a:pPr>
              <a:buNone/>
            </a:pPr>
            <a:r>
              <a:rPr lang="ru-RU" b="1" dirty="0" smtClean="0"/>
              <a:t>Цель исследования: </a:t>
            </a:r>
            <a:r>
              <a:rPr lang="ru-RU" dirty="0" smtClean="0"/>
              <a:t>выявить влияние цикла занятий на формирование фонематических процессов у детей младшего школьного возраста с детским церебральным параличом.</a:t>
            </a:r>
          </a:p>
          <a:p>
            <a:pPr>
              <a:buNone/>
            </a:pPr>
            <a:r>
              <a:rPr lang="ru-RU" b="1" dirty="0" smtClean="0"/>
              <a:t>Задачи исследования:</a:t>
            </a:r>
          </a:p>
          <a:p>
            <a:pPr>
              <a:buNone/>
            </a:pPr>
            <a:r>
              <a:rPr lang="ru-RU" dirty="0" smtClean="0"/>
              <a:t>1.	Проанализировать психолого-педагогическую и медицинскую литературу по проблеме исследования: формирование фонематических процессов у детей с детским церебральным параличом.</a:t>
            </a:r>
          </a:p>
          <a:p>
            <a:pPr>
              <a:buNone/>
            </a:pPr>
            <a:r>
              <a:rPr lang="ru-RU" dirty="0" smtClean="0"/>
              <a:t>2.	Подобрать методики для изучения фонематических процессов у детей младшего школьного возраста с детским церебральным параличом.</a:t>
            </a:r>
          </a:p>
          <a:p>
            <a:pPr>
              <a:buNone/>
            </a:pPr>
            <a:r>
              <a:rPr lang="ru-RU" dirty="0" smtClean="0"/>
              <a:t>3.	Провести исследование фонематической стороны речи у младших школьников с детским церебральным параличом.</a:t>
            </a:r>
          </a:p>
          <a:p>
            <a:pPr>
              <a:buNone/>
            </a:pPr>
            <a:r>
              <a:rPr lang="ru-RU" dirty="0" smtClean="0"/>
              <a:t>4.	Разработать, апробировать и выявить эффективность цикла занятий по формированию фонематических процессов детей младшего школьного возраста с детским церебральным параличом.</a:t>
            </a:r>
          </a:p>
          <a:p>
            <a:pPr>
              <a:buNone/>
            </a:pPr>
            <a:r>
              <a:rPr lang="ru-RU" b="1" dirty="0" smtClean="0"/>
              <a:t>Гипотеза исследования: </a:t>
            </a:r>
            <a:r>
              <a:rPr lang="ru-RU" dirty="0" smtClean="0"/>
              <a:t>предполагается, что специально разработанный цикл занятий будет способствовать формированию фонематических процессов детей младшего школьного возраста с детским церебральным параличом при условиях,  если:</a:t>
            </a:r>
          </a:p>
          <a:p>
            <a:pPr>
              <a:buNone/>
            </a:pPr>
            <a:r>
              <a:rPr lang="ru-RU" dirty="0" smtClean="0"/>
              <a:t>- компонент формирования фонематических процессов будет выделен как </a:t>
            </a:r>
            <a:r>
              <a:rPr lang="ru-RU" dirty="0" err="1" smtClean="0"/>
              <a:t>центральный,обеспечивающий</a:t>
            </a:r>
            <a:r>
              <a:rPr lang="ru-RU" dirty="0" smtClean="0"/>
              <a:t> успешное речевое развитие ребенка с детским церебральным параличом;</a:t>
            </a:r>
          </a:p>
          <a:p>
            <a:pPr>
              <a:buNone/>
            </a:pPr>
            <a:r>
              <a:rPr lang="ru-RU" dirty="0" smtClean="0"/>
              <a:t>- будут учитываться особенности психофизического развития детей с детским церебральным параличом;</a:t>
            </a:r>
          </a:p>
          <a:p>
            <a:pPr>
              <a:buNone/>
            </a:pPr>
            <a:r>
              <a:rPr lang="ru-RU" dirty="0" smtClean="0"/>
              <a:t>-специальные методики, используемые для формирования фонематических процессов у детей с детским церебральным параличом, будут вводиться с постепенным усложнением.</a:t>
            </a:r>
          </a:p>
          <a:p>
            <a:pPr>
              <a:buNone/>
            </a:pPr>
            <a:r>
              <a:rPr lang="ru-RU" b="1" dirty="0" smtClean="0"/>
              <a:t>Методы исследования.  </a:t>
            </a:r>
            <a:r>
              <a:rPr lang="ru-RU" dirty="0" smtClean="0"/>
              <a:t>В дипломной работе будут использоваться теоретические методы исследования: теоретический анализ и синтез зарубежного и отечественного опыта для обоснования теоретических положений по проблеме формирования и развития фонематической стороны речи у детей   младшего школьного возраста с детским церебральным параличом.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Таблица 1</a:t>
            </a:r>
            <a:br>
              <a:rPr lang="ru-RU" dirty="0" smtClean="0"/>
            </a:br>
            <a:r>
              <a:rPr lang="ru-RU" dirty="0" smtClean="0"/>
              <a:t>Экспериментальная группа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268759"/>
          <a:ext cx="8712969" cy="5328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358"/>
                <a:gridCol w="1451165"/>
                <a:gridCol w="2810106"/>
                <a:gridCol w="1950073"/>
                <a:gridCol w="1977267"/>
              </a:tblGrid>
              <a:tr h="4692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Имя ребенка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МОУ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Возраст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Диагноз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98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София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ГБОУ РК «Школа - интернат №21».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 лет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ДЦП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98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Сергей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ГБОУ РК «Школа - интернат №21».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 лет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ДЦП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98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Ира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ГБОУ РК «Школа - интернат №21».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 лет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ДЦП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98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Олег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ГБОУ РК «Школа - интернат №21».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  лет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ДЦП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98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Кирилл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ГБОУ РК «Школа - интернат №21».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 лет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ДЦП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98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Даниил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ГБОУ РК «Школа - интернат №21».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 лет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ДЦП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Таблица 2</a:t>
            </a:r>
            <a:br>
              <a:rPr lang="ru-RU" dirty="0" smtClean="0"/>
            </a:br>
            <a:r>
              <a:rPr lang="ru-RU" dirty="0" smtClean="0"/>
              <a:t>Контрольная группа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1" y="1333379"/>
          <a:ext cx="8812089" cy="5037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324"/>
                <a:gridCol w="1972257"/>
                <a:gridCol w="2784672"/>
                <a:gridCol w="1762418"/>
                <a:gridCol w="1762418"/>
              </a:tblGrid>
              <a:tr h="3872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Имя ребенка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МОУ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Возраст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Диагноз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843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Сергей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МОУ СОШ «Заозерская средняя школа №10»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 лет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Норма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843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Вика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МОУ СОШ «Заозерская средняя школа №10»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 лет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Норма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843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Игорь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МОУ СОШ «Заозерская средняя школа №10»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 лет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Норма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843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Иван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МОУ СОШ «Заозерская средняя школа №10»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  лет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Норма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843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Диана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МОУ СОШ «Заозерская средняя школа №10»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 лет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Норма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843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Анастасия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МОУ СОШ «Заозерская средняя школа №10»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 лет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Норма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26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Ксения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МОУ СОШ «Заозерская средняя школа №10»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 лет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Норма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Методики исследования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740080" cy="54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000" b="1" dirty="0" smtClean="0"/>
              <a:t>1серия.</a:t>
            </a:r>
            <a:r>
              <a:rPr lang="ru-RU" sz="3000" dirty="0" smtClean="0"/>
              <a:t> Цель - исследование фонематического слуха.</a:t>
            </a:r>
          </a:p>
          <a:p>
            <a:pPr>
              <a:buNone/>
            </a:pPr>
            <a:r>
              <a:rPr lang="ru-RU" sz="3000" dirty="0" smtClean="0"/>
              <a:t>Задания:</a:t>
            </a:r>
          </a:p>
          <a:p>
            <a:pPr>
              <a:buNone/>
            </a:pPr>
            <a:r>
              <a:rPr lang="ru-RU" sz="3000" dirty="0" smtClean="0"/>
              <a:t>№ 1. Повторение слогов с оппозиционными звуками.</a:t>
            </a:r>
          </a:p>
          <a:p>
            <a:pPr>
              <a:buNone/>
            </a:pPr>
            <a:r>
              <a:rPr lang="ru-RU" sz="3000" dirty="0" smtClean="0"/>
              <a:t>различных по звучанию; близких по звучанию.</a:t>
            </a:r>
          </a:p>
          <a:p>
            <a:pPr>
              <a:buNone/>
            </a:pPr>
            <a:r>
              <a:rPr lang="ru-RU" sz="3000" dirty="0" smtClean="0"/>
              <a:t>№ 2. Различение слов близких по звуковому составу, но разных по смыслу.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Методики исследования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2 серия</a:t>
            </a:r>
            <a:r>
              <a:rPr lang="ru-RU" dirty="0" smtClean="0"/>
              <a:t>. Цель - исследование фонематического представления.</a:t>
            </a:r>
          </a:p>
          <a:p>
            <a:pPr>
              <a:buNone/>
            </a:pPr>
            <a:r>
              <a:rPr lang="ru-RU" sz="2800" dirty="0" smtClean="0"/>
              <a:t>Задания:</a:t>
            </a:r>
          </a:p>
          <a:p>
            <a:pPr>
              <a:buNone/>
            </a:pPr>
            <a:r>
              <a:rPr lang="ru-RU" sz="2800" dirty="0" smtClean="0"/>
              <a:t>№ 3. Придумать слова, начинающиеся со звуков:</a:t>
            </a:r>
          </a:p>
          <a:p>
            <a:pPr>
              <a:buNone/>
            </a:pPr>
            <a:r>
              <a:rPr lang="ru-RU" sz="2800" dirty="0" smtClean="0"/>
              <a:t>№ 4. Отбор картинок, названия которых содержат заданный звук.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Методики исследования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3 серия</a:t>
            </a:r>
            <a:r>
              <a:rPr lang="ru-RU" dirty="0" smtClean="0"/>
              <a:t>. Цель - исследование фонематического анализа.</a:t>
            </a:r>
          </a:p>
          <a:p>
            <a:pPr>
              <a:buNone/>
            </a:pPr>
            <a:r>
              <a:rPr lang="ru-RU" dirty="0" smtClean="0"/>
              <a:t>Задания:</a:t>
            </a:r>
          </a:p>
          <a:p>
            <a:pPr>
              <a:buNone/>
            </a:pPr>
            <a:r>
              <a:rPr lang="ru-RU" dirty="0" smtClean="0"/>
              <a:t>№ 5. Выделить первый звук в слове.</a:t>
            </a:r>
          </a:p>
          <a:p>
            <a:pPr>
              <a:buNone/>
            </a:pPr>
            <a:r>
              <a:rPr lang="ru-RU" dirty="0" smtClean="0"/>
              <a:t>№ 6. Определить сколько звуков в слове.</a:t>
            </a:r>
          </a:p>
          <a:p>
            <a:pPr>
              <a:buNone/>
            </a:pPr>
            <a:r>
              <a:rPr lang="ru-RU" dirty="0" smtClean="0"/>
              <a:t>№ 7. Определить место звука в слове.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71</TotalTime>
  <Words>823</Words>
  <Application>Microsoft Office PowerPoint</Application>
  <PresentationFormat>Экран (4:3)</PresentationFormat>
  <Paragraphs>196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Трек</vt:lpstr>
      <vt:lpstr>Формирование фонематических процессов у детей младшего школьного возраста с ДЦП</vt:lpstr>
      <vt:lpstr>Презентация PowerPoint</vt:lpstr>
      <vt:lpstr>Авторы занимающиеся проблемой ДЦП</vt:lpstr>
      <vt:lpstr>Научный аппарат</vt:lpstr>
      <vt:lpstr>Таблица 1 Экспериментальная группа </vt:lpstr>
      <vt:lpstr>Таблица 2 Контрольная группа </vt:lpstr>
      <vt:lpstr>Методики исследования </vt:lpstr>
      <vt:lpstr>Методики исследования </vt:lpstr>
      <vt:lpstr>Методики исследования </vt:lpstr>
      <vt:lpstr>Методики исследования </vt:lpstr>
      <vt:lpstr>Методики исследования </vt:lpstr>
      <vt:lpstr>Таблица №3 Анализ полученных данных (дети с нормой развития) </vt:lpstr>
      <vt:lpstr>Таблица №4 Анализ полученных данных экспериментальной группы </vt:lpstr>
      <vt:lpstr>Цель цикла </vt:lpstr>
      <vt:lpstr>Задачи коррекционно-развивающей работы </vt:lpstr>
      <vt:lpstr>Общие задачи</vt:lpstr>
      <vt:lpstr>Этапы работы </vt:lpstr>
      <vt:lpstr>Т-критерий Вилкоксона</vt:lpstr>
      <vt:lpstr>Таблица №6 Сравнение данных о сформированности фонематических процессов до и после коррекции (в баллах) </vt:lpstr>
      <vt:lpstr>Продолжение таблицы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фонематических процессов у детей младшего школьного возраста с ДЦП</dc:title>
  <dc:creator>User</dc:creator>
  <cp:lastModifiedBy>noutB</cp:lastModifiedBy>
  <cp:revision>9</cp:revision>
  <dcterms:created xsi:type="dcterms:W3CDTF">2015-06-17T17:16:13Z</dcterms:created>
  <dcterms:modified xsi:type="dcterms:W3CDTF">2015-06-17T18:34:21Z</dcterms:modified>
</cp:coreProperties>
</file>