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71" r:id="rId7"/>
    <p:sldId id="272" r:id="rId8"/>
    <p:sldId id="270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3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3532971-4299-4431-8AD8-B6E2715E99AC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E64F40-FA98-4951-B1FB-359A360EEB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71588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создания </a:t>
            </a:r>
            <a:r>
              <a:rPr lang="ru-RU" dirty="0"/>
              <a:t>классов для детей с нарушением слуха в МОУ «СОШ №25»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509120"/>
            <a:ext cx="6400800" cy="1473200"/>
          </a:xfrm>
        </p:spPr>
        <p:txBody>
          <a:bodyPr>
            <a:normAutofit/>
          </a:bodyPr>
          <a:lstStyle/>
          <a:p>
            <a:pPr algn="r"/>
            <a:r>
              <a:rPr lang="ru-RU" smtClean="0">
                <a:solidFill>
                  <a:schemeClr val="tx1"/>
                </a:solidFill>
              </a:rPr>
              <a:t>Выполнила студентка </a:t>
            </a:r>
            <a:r>
              <a:rPr lang="ru-RU" dirty="0" smtClean="0">
                <a:solidFill>
                  <a:schemeClr val="tx1"/>
                </a:solidFill>
              </a:rPr>
              <a:t>5 курса, 751 группы: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Васькова Мария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0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338328"/>
            <a:ext cx="4427984" cy="4170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Стенд, посвящённый празднику «День Матери»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710"/>
            <a:ext cx="4680939" cy="648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57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3534"/>
            <a:ext cx="7920880" cy="59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5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072" y="338328"/>
            <a:ext cx="3466728" cy="265862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Уроки </a:t>
            </a:r>
            <a:r>
              <a:rPr lang="ru-RU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1" y="116632"/>
            <a:ext cx="4586456" cy="61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4651"/>
            <a:ext cx="489654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0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аппаратурой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9"/>
            <a:ext cx="4320479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1715" y="3284984"/>
            <a:ext cx="4216928" cy="31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62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63" y="0"/>
            <a:ext cx="4977301" cy="373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5204" y="3241932"/>
            <a:ext cx="48005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94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340768"/>
            <a:ext cx="7200800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Групповое занятие</a:t>
            </a:r>
            <a:br>
              <a:rPr lang="ru-RU" dirty="0" smtClean="0"/>
            </a:br>
            <a:r>
              <a:rPr lang="ru-RU" dirty="0" smtClean="0"/>
              <a:t>«Письмо Деду Морозу»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98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по ИЗО</a:t>
            </a:r>
            <a:br>
              <a:rPr lang="ru-RU" dirty="0" smtClean="0"/>
            </a:br>
            <a:r>
              <a:rPr lang="ru-RU" dirty="0" smtClean="0"/>
              <a:t>«Гжельские узоры»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5381"/>
            <a:ext cx="7272808" cy="54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553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008" y="116632"/>
            <a:ext cx="4225968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0812"/>
            <a:ext cx="4392488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3470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20088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 за внимание!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09174"/>
            <a:ext cx="6401172" cy="48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69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1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Средняя школа № 25 существует уже </a:t>
            </a:r>
            <a:r>
              <a:rPr lang="ru-RU" dirty="0" smtClean="0"/>
              <a:t>62 года.</a:t>
            </a:r>
            <a:endParaRPr lang="ru-RU" dirty="0"/>
          </a:p>
          <a:p>
            <a:endParaRPr lang="ru-RU" dirty="0"/>
          </a:p>
          <a:p>
            <a:r>
              <a:rPr lang="ru-RU" dirty="0"/>
              <a:t>Расположена в историческом центре города Петрозаводска. За годы своего существования школа № 25 дала многим людям путевку в жизнь. Среди выпускников есть люди, известные в республике и за ее пределами: ректор </a:t>
            </a:r>
            <a:r>
              <a:rPr lang="ru-RU" dirty="0" err="1"/>
              <a:t>ПетрГу</a:t>
            </a:r>
            <a:r>
              <a:rPr lang="ru-RU" dirty="0"/>
              <a:t> Васильев В.Н., проректор </a:t>
            </a:r>
            <a:r>
              <a:rPr lang="ru-RU" dirty="0" err="1"/>
              <a:t>ПетрГУ</a:t>
            </a:r>
            <a:r>
              <a:rPr lang="ru-RU" dirty="0"/>
              <a:t> </a:t>
            </a:r>
            <a:r>
              <a:rPr lang="ru-RU" dirty="0" err="1"/>
              <a:t>Рузанова</a:t>
            </a:r>
            <a:r>
              <a:rPr lang="ru-RU" dirty="0"/>
              <a:t> Н.С., Пронин С.А., поэт, актер, </a:t>
            </a:r>
            <a:r>
              <a:rPr lang="ru-RU" dirty="0" err="1"/>
              <a:t>В.Н.Шишкин</a:t>
            </a:r>
            <a:r>
              <a:rPr lang="ru-RU" dirty="0"/>
              <a:t>, директор института экономики, </a:t>
            </a:r>
            <a:r>
              <a:rPr lang="ru-RU" dirty="0" err="1"/>
              <a:t>Д.М.Цвибель</a:t>
            </a:r>
            <a:r>
              <a:rPr lang="ru-RU" dirty="0"/>
              <a:t>, главный концертмейстер Музыкального театра, Ильин А.Ю., зав. кафедрой социологии и политологии </a:t>
            </a:r>
            <a:r>
              <a:rPr lang="ru-RU" dirty="0" err="1"/>
              <a:t>ПетрГУ</a:t>
            </a:r>
            <a:r>
              <a:rPr lang="ru-RU" dirty="0"/>
              <a:t> и много других, пусть менее известных, но замечательных людей.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информация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923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04664"/>
            <a:ext cx="7408333" cy="4425355"/>
          </a:xfrm>
        </p:spPr>
        <p:txBody>
          <a:bodyPr/>
          <a:lstStyle/>
          <a:p>
            <a:r>
              <a:rPr lang="ru-RU" dirty="0" smtClean="0"/>
              <a:t>Активные помощники школы в удовлетворении потребностей учащихся и педагогов - музеи, театры и кинотеатры, Публичная и юношеская библиотеки, ВУЗы, православные храмы. Учащиеся школы - лауреаты многих городских и республиканских творческих конкурсов: театральных ассамблей, конкурсов чтецов "Глагол", конкурсов сочинений, фольклорных праздников.</a:t>
            </a:r>
            <a:endParaRPr lang="ru-RU" dirty="0"/>
          </a:p>
        </p:txBody>
      </p:sp>
      <p:pic>
        <p:nvPicPr>
          <p:cNvPr id="4" name="Рисунок 3" descr="Sigq4ycv5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501008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064895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Школа много лет сотрудничает с Центром занятости молодежи, тем самым дает детям возможность дополнительного заработка в свободное время.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Школа обучает детей с разными способностями: учащиеся с повышенной мотивацией к учебной деятельности получают </a:t>
            </a:r>
            <a:r>
              <a:rPr lang="ru-RU" dirty="0" err="1"/>
              <a:t>пролицейское</a:t>
            </a:r>
            <a:r>
              <a:rPr lang="ru-RU" dirty="0"/>
              <a:t> образование - расширяют свои знания по информатике и английскому языку на базе Державинского лицея.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 descr="SpV1hBHYO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645024"/>
            <a:ext cx="3888432" cy="2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8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25352"/>
            <a:ext cx="8136903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</a:t>
            </a:r>
            <a:r>
              <a:rPr lang="ru-RU" dirty="0" smtClean="0"/>
              <a:t>кола </a:t>
            </a:r>
            <a:r>
              <a:rPr lang="ru-RU" dirty="0"/>
              <a:t>имеет уникальный опыт реабилитации неслышащих детей и также интеграции их в мир слышащих детей</a:t>
            </a:r>
            <a:r>
              <a:rPr lang="ru-RU" dirty="0" smtClean="0"/>
              <a:t>. В </a:t>
            </a:r>
            <a:r>
              <a:rPr lang="ru-RU" dirty="0"/>
              <a:t>виду особенностей социума в школе обучается большое количество детей, попавших в трудную жизненную ситуацию. Для них создаются условия для обучения и развития. Замечательные международные семинары проходят на базе школы совместно с финскими коллегами! В них </a:t>
            </a:r>
            <a:r>
              <a:rPr lang="ru-RU" dirty="0" smtClean="0"/>
              <a:t>участвуют </a:t>
            </a:r>
            <a:r>
              <a:rPr lang="ru-RU" dirty="0"/>
              <a:t>и учащиеся, и их родители, и учителя. Много впечатлений получают и участники поездок в Финляндию (это и оздоровительный лагерь, посещение школ, встречи со сверстниками).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7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8064895" cy="58326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базе школы имеются классы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 </a:t>
            </a:r>
            <a:r>
              <a:rPr lang="ru-RU" dirty="0" smtClean="0"/>
              <a:t> и </a:t>
            </a:r>
            <a:r>
              <a:rPr lang="en-US" dirty="0" smtClean="0"/>
              <a:t>VII</a:t>
            </a:r>
            <a:r>
              <a:rPr lang="ru-RU" dirty="0" smtClean="0"/>
              <a:t> вида. Открылись они в 1998 году.  Всего в школе 23 класса. Из них: 6 классов - 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 </a:t>
            </a:r>
            <a:r>
              <a:rPr lang="ru-RU" dirty="0" smtClean="0"/>
              <a:t>вид; 7 классов - </a:t>
            </a:r>
            <a:r>
              <a:rPr lang="en-US" dirty="0" smtClean="0"/>
              <a:t>VII</a:t>
            </a:r>
            <a:r>
              <a:rPr lang="ru-RU" dirty="0" smtClean="0"/>
              <a:t> вида; 10 классов – общеобразовательные (с1 по 11 </a:t>
            </a:r>
            <a:r>
              <a:rPr lang="ru-RU" dirty="0" err="1" smtClean="0"/>
              <a:t>кл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В школе обучается 355 детей. В коррекционных классах - 136 детей.</a:t>
            </a:r>
          </a:p>
          <a:p>
            <a:r>
              <a:rPr lang="ru-RU" dirty="0" smtClean="0"/>
              <a:t>4 этаж здания полностью выделен под классы для детей с нарушением слуха.</a:t>
            </a:r>
          </a:p>
          <a:p>
            <a:r>
              <a:rPr lang="ru-RU" dirty="0" smtClean="0"/>
              <a:t>Всего 34 ребенка с нарушением слуха. Из них 8 детей с ЗПР, 3 с ДЦП. Встречаются такие нарушения слуха как: </a:t>
            </a:r>
            <a:r>
              <a:rPr lang="ru-RU" dirty="0" err="1" smtClean="0"/>
              <a:t>Нейросенсорная</a:t>
            </a:r>
            <a:r>
              <a:rPr lang="ru-RU" dirty="0" smtClean="0"/>
              <a:t> тугоухость </a:t>
            </a:r>
            <a:r>
              <a:rPr lang="en-US" dirty="0" smtClean="0"/>
              <a:t>III </a:t>
            </a:r>
            <a:r>
              <a:rPr lang="ru-RU" dirty="0" smtClean="0"/>
              <a:t>– </a:t>
            </a:r>
            <a:r>
              <a:rPr lang="en-US" dirty="0" smtClean="0"/>
              <a:t>IV</a:t>
            </a:r>
            <a:r>
              <a:rPr lang="ru-RU" dirty="0" smtClean="0"/>
              <a:t> степени (</a:t>
            </a:r>
            <a:r>
              <a:rPr lang="ru-RU" dirty="0" err="1" smtClean="0"/>
              <a:t>кохлеарные</a:t>
            </a:r>
            <a:r>
              <a:rPr lang="ru-RU" dirty="0" smtClean="0"/>
              <a:t> </a:t>
            </a:r>
            <a:r>
              <a:rPr lang="ru-RU" dirty="0" err="1" smtClean="0"/>
              <a:t>имплантанты</a:t>
            </a:r>
            <a:r>
              <a:rPr lang="ru-RU" dirty="0" smtClean="0"/>
              <a:t>)  и </a:t>
            </a:r>
            <a:r>
              <a:rPr lang="ru-RU" dirty="0" err="1" smtClean="0"/>
              <a:t>Кондуктивная</a:t>
            </a:r>
            <a:r>
              <a:rPr lang="ru-RU" dirty="0" smtClean="0"/>
              <a:t> тугоухость (1 </a:t>
            </a:r>
            <a:r>
              <a:rPr lang="ru-RU" dirty="0" err="1" smtClean="0"/>
              <a:t>реб</a:t>
            </a:r>
            <a:r>
              <a:rPr lang="ru-RU" dirty="0" smtClean="0"/>
              <a:t>.) </a:t>
            </a:r>
          </a:p>
          <a:p>
            <a:r>
              <a:rPr lang="ru-RU" dirty="0" smtClean="0"/>
              <a:t>Обучение производится по программам специальных – коррекционных учреждений (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 </a:t>
            </a:r>
            <a:r>
              <a:rPr lang="ru-RU" dirty="0" smtClean="0"/>
              <a:t>вид) и по адаптированным образовательным программам, разработанными самостоятельно, учителями.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764704"/>
            <a:ext cx="7668840" cy="55774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Коррекционные предметы</a:t>
            </a:r>
          </a:p>
          <a:p>
            <a:pPr>
              <a:buNone/>
            </a:pPr>
            <a:r>
              <a:rPr lang="ru-RU" dirty="0" smtClean="0"/>
              <a:t>-   Предметно – практическое обучение (</a:t>
            </a:r>
            <a:r>
              <a:rPr lang="en-US" dirty="0" smtClean="0"/>
              <a:t>I</a:t>
            </a:r>
            <a:r>
              <a:rPr lang="ru-RU" dirty="0" smtClean="0"/>
              <a:t> вид)</a:t>
            </a:r>
          </a:p>
          <a:p>
            <a:pPr>
              <a:buFontTx/>
              <a:buChar char="-"/>
            </a:pPr>
            <a:r>
              <a:rPr lang="ru-RU" dirty="0" smtClean="0"/>
              <a:t>Музыкально-ритмические занятия (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 </a:t>
            </a:r>
            <a:r>
              <a:rPr lang="ru-RU" dirty="0" smtClean="0"/>
              <a:t> вид)</a:t>
            </a:r>
          </a:p>
          <a:p>
            <a:pPr>
              <a:buFontTx/>
              <a:buChar char="-"/>
            </a:pPr>
            <a:r>
              <a:rPr lang="ru-RU" dirty="0" smtClean="0"/>
              <a:t>Социально –бытовая ориентировка (</a:t>
            </a:r>
            <a:r>
              <a:rPr lang="en-US" dirty="0" smtClean="0"/>
              <a:t>I</a:t>
            </a:r>
            <a:r>
              <a:rPr lang="ru-RU" dirty="0" smtClean="0"/>
              <a:t> вид)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Индивидуальные и фронтальные занятия по восприятию речи и воспроизведению устной речи (</a:t>
            </a:r>
            <a:r>
              <a:rPr lang="en-US" dirty="0" smtClean="0"/>
              <a:t>I</a:t>
            </a:r>
            <a:r>
              <a:rPr lang="ru-RU" dirty="0" smtClean="0"/>
              <a:t>,</a:t>
            </a:r>
            <a:r>
              <a:rPr lang="en-US" dirty="0" smtClean="0"/>
              <a:t> II </a:t>
            </a:r>
            <a:r>
              <a:rPr lang="ru-RU" dirty="0" smtClean="0"/>
              <a:t>вид)</a:t>
            </a:r>
          </a:p>
          <a:p>
            <a:pPr>
              <a:buNone/>
            </a:pPr>
            <a:r>
              <a:rPr lang="ru-RU" dirty="0" smtClean="0"/>
              <a:t>    В коррекционных классах проводятся индивидуальные занятия  - по 20 мин.(10 мин. на развитие слуха; 10 мин. на произношение) 6 раз в неделю и фронтальные – 1 занятие в неделю.</a:t>
            </a:r>
          </a:p>
          <a:p>
            <a:pPr>
              <a:buNone/>
            </a:pPr>
            <a:r>
              <a:rPr lang="ru-RU" dirty="0" smtClean="0"/>
              <a:t>    На занятиях используется: работа за экраном, зондовый массаж, массаж лица.</a:t>
            </a:r>
          </a:p>
          <a:p>
            <a:pPr>
              <a:buNone/>
            </a:pPr>
            <a:r>
              <a:rPr lang="ru-RU" dirty="0" smtClean="0"/>
              <a:t>    Также имеется факультатив Жестового языка.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548680"/>
            <a:ext cx="7624357" cy="41044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школе сложился стабильный творческий коллектив, в составе которого много бывших выпускников. Все годы девизом учащихся, выпускников и учителей школы являются следующие строки: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Куда б нас не забросила судьба,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И счастье, куда б ни привело,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Все те же мы,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Нам целый мир чужбина -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Отечество нам - школа 25!</a:t>
            </a:r>
          </a:p>
          <a:p>
            <a:endParaRPr lang="ru-RU" dirty="0"/>
          </a:p>
        </p:txBody>
      </p:sp>
      <p:pic>
        <p:nvPicPr>
          <p:cNvPr id="4" name="Рисунок 3" descr="5PKT3nxVV8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4755447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теперь немного наших рабочих моментов в школе </a:t>
            </a:r>
            <a:r>
              <a:rPr lang="ru-RU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6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647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История создания классов для детей с нарушением слуха в МОУ «СОШ №25»</vt:lpstr>
      <vt:lpstr>Общая информация</vt:lpstr>
      <vt:lpstr>Слайд 3</vt:lpstr>
      <vt:lpstr>Слайд 4</vt:lpstr>
      <vt:lpstr>Слайд 5</vt:lpstr>
      <vt:lpstr>Слайд 6</vt:lpstr>
      <vt:lpstr>Слайд 7</vt:lpstr>
      <vt:lpstr>Слайд 8</vt:lpstr>
      <vt:lpstr>А теперь немного наших рабочих моментов в школе </vt:lpstr>
      <vt:lpstr>Стенд, посвящённый празднику «День Матери»</vt:lpstr>
      <vt:lpstr>Слайд 11</vt:lpstr>
      <vt:lpstr>Уроки </vt:lpstr>
      <vt:lpstr>Работа с аппаратурой</vt:lpstr>
      <vt:lpstr>Слайд 14</vt:lpstr>
      <vt:lpstr>Групповое занятие «Письмо Деду Морозу»</vt:lpstr>
      <vt:lpstr>Урок по ИЗО «Гжельские узоры»</vt:lpstr>
      <vt:lpstr>Слайд 17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noutB</dc:creator>
  <cp:lastModifiedBy>Staffer</cp:lastModifiedBy>
  <cp:revision>11</cp:revision>
  <dcterms:created xsi:type="dcterms:W3CDTF">2014-12-22T12:19:36Z</dcterms:created>
  <dcterms:modified xsi:type="dcterms:W3CDTF">2017-02-03T08:34:28Z</dcterms:modified>
</cp:coreProperties>
</file>