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3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293096" y="116632"/>
            <a:ext cx="7772400" cy="1470025"/>
          </a:xfrm>
        </p:spPr>
        <p:txBody>
          <a:bodyPr/>
          <a:lstStyle/>
          <a:p>
            <a:r>
              <a:rPr lang="ru-RU" dirty="0" smtClean="0"/>
              <a:t>Эпиграф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1844824"/>
            <a:ext cx="6400800" cy="3647898"/>
          </a:xfrm>
        </p:spPr>
        <p:txBody>
          <a:bodyPr>
            <a:normAutofit fontScale="92500" lnSpcReduction="10000"/>
          </a:bodyPr>
          <a:lstStyle/>
          <a:p>
            <a:r>
              <a:rPr lang="ru-RU" sz="5400" i="1" dirty="0" smtClean="0">
                <a:solidFill>
                  <a:schemeClr val="tx1"/>
                </a:solidFill>
              </a:rPr>
              <a:t>Математика – это дверь и ключ ко всем наукам.</a:t>
            </a:r>
          </a:p>
          <a:p>
            <a:endParaRPr lang="ru-RU" sz="5400" i="1" dirty="0">
              <a:solidFill>
                <a:schemeClr val="tx1"/>
              </a:solidFill>
            </a:endParaRPr>
          </a:p>
          <a:p>
            <a:r>
              <a:rPr lang="ru-RU" sz="5400" dirty="0" smtClean="0">
                <a:solidFill>
                  <a:schemeClr val="tx1"/>
                </a:solidFill>
              </a:rPr>
              <a:t>Р. </a:t>
            </a:r>
            <a:r>
              <a:rPr lang="ru-RU" sz="5400" dirty="0" err="1" smtClean="0">
                <a:solidFill>
                  <a:schemeClr val="tx1"/>
                </a:solidFill>
              </a:rPr>
              <a:t>Бэком</a:t>
            </a:r>
            <a:endParaRPr lang="ru-RU" sz="5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Выполните действия: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7239000" cy="4846320"/>
          </a:xfrm>
        </p:spPr>
        <p:txBody>
          <a:bodyPr/>
          <a:lstStyle/>
          <a:p>
            <a:pPr algn="just"/>
            <a:r>
              <a:rPr lang="ru-RU" dirty="0" smtClean="0"/>
              <a:t>1) 2*36*5   Н                    6) 100:4        Ж</a:t>
            </a:r>
          </a:p>
          <a:p>
            <a:pPr algn="just"/>
            <a:r>
              <a:rPr lang="ru-RU" dirty="0" smtClean="0"/>
              <a:t>2)25*2       И                    7) 125*8        Е</a:t>
            </a:r>
          </a:p>
          <a:p>
            <a:pPr algn="just"/>
            <a:r>
              <a:rPr lang="ru-RU" dirty="0" smtClean="0"/>
              <a:t>3)540:9     М                    8) 200:50      Д</a:t>
            </a:r>
          </a:p>
          <a:p>
            <a:pPr algn="just"/>
            <a:r>
              <a:rPr lang="ru-RU" dirty="0" smtClean="0"/>
              <a:t>4) 104:2    У                     9) 156:13      Л</a:t>
            </a:r>
          </a:p>
          <a:p>
            <a:pPr algn="just"/>
            <a:r>
              <a:rPr lang="ru-RU" dirty="0" smtClean="0"/>
              <a:t>5)40*8       О                    10) 400:0      К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31495"/>
              </p:ext>
            </p:extLst>
          </p:nvPr>
        </p:nvGraphicFramePr>
        <p:xfrm>
          <a:off x="1115616" y="3789040"/>
          <a:ext cx="5976664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840432"/>
                <a:gridCol w="648072"/>
                <a:gridCol w="504056"/>
                <a:gridCol w="936104"/>
              </a:tblGrid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144529"/>
              </p:ext>
            </p:extLst>
          </p:nvPr>
        </p:nvGraphicFramePr>
        <p:xfrm>
          <a:off x="1043608" y="5157192"/>
          <a:ext cx="6095999" cy="81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406844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83768" y="4221088"/>
            <a:ext cx="3674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73216"/>
            <a:ext cx="6032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104257"/>
            <a:ext cx="603250" cy="764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724128" y="4267292"/>
            <a:ext cx="3642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365" y="5501804"/>
            <a:ext cx="51752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45254" y="4240633"/>
            <a:ext cx="4443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4232066"/>
            <a:ext cx="3513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</a:t>
            </a:r>
            <a:endParaRPr lang="ru-RU" sz="2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4205737"/>
            <a:ext cx="3593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35896" y="4201272"/>
            <a:ext cx="4635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ж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90701" y="4221087"/>
            <a:ext cx="3625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759" y="4169293"/>
            <a:ext cx="622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172" y="5425603"/>
            <a:ext cx="622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401" y="5402698"/>
            <a:ext cx="622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402698"/>
            <a:ext cx="622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259632" y="5531433"/>
            <a:ext cx="3770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87390" y="5526968"/>
            <a:ext cx="3690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Обобщающий урок по теме : </a:t>
            </a:r>
          </a:p>
          <a:p>
            <a:pPr marL="0" indent="0" algn="ctr">
              <a:buNone/>
            </a:pPr>
            <a:r>
              <a:rPr lang="ru-RU" sz="5400" dirty="0" smtClean="0"/>
              <a:t>«Умножение и деление натуральных чисел»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64441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ДА   </a:t>
            </a:r>
            <a:r>
              <a:rPr lang="en-US" dirty="0" smtClean="0"/>
              <a:t> </a:t>
            </a:r>
            <a:r>
              <a:rPr lang="ru-RU" dirty="0" smtClean="0"/>
              <a:t>                 НЕТ</a:t>
            </a:r>
            <a:r>
              <a:rPr lang="en-US" dirty="0" smtClean="0"/>
              <a:t>  </a:t>
            </a:r>
            <a:r>
              <a:rPr lang="en-US" sz="8800" dirty="0" smtClean="0"/>
              <a:t> </a:t>
            </a:r>
            <a:endParaRPr lang="ru-RU" sz="8800" dirty="0" smtClean="0"/>
          </a:p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500166" y="2143116"/>
            <a:ext cx="106045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221455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sz="3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Произведение любого натурального числа а на 0 равно числу а. а∙</a:t>
            </a: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0=а      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От перестановки множителей произведение не меняется. а ∙ b=b ∙ a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При делении нуля на любое натуральное число частное равно нулю. 0:а=0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 12654 : 0=0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5. деление это действие с помощью которого по произведению и одному из множителей находят другой множитель.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6. чтобы найти неизвестный множитель надо частное умножить на делитель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7. компоненты при делении с остатком  называются: делимое, делитель, частное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8. чтобы найти неизвестный делитель надо делимое разделить на </a:t>
            </a: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частное   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9. результат умножения называется произведение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10. Значение выражения остаток может быть больше </a:t>
            </a:r>
            <a:r>
              <a:rPr lang="ru-RU" sz="3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делителя                         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endParaRPr lang="ru-RU" sz="33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93386" y="347689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586975" y="944724"/>
            <a:ext cx="360040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604720" y="4365104"/>
            <a:ext cx="360040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569712" y="3933056"/>
            <a:ext cx="360040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577100" y="2204864"/>
            <a:ext cx="360040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86975" y="328498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604720" y="2708920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577634" y="1700808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579627" y="1340768"/>
            <a:ext cx="360040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77634" y="4869160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22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6472254" cy="751506"/>
          </a:xfrm>
        </p:spPr>
        <p:txBody>
          <a:bodyPr/>
          <a:lstStyle/>
          <a:p>
            <a:pPr algn="ctr"/>
            <a:r>
              <a:rPr lang="ru-RU" dirty="0" smtClean="0"/>
              <a:t>Работа в парах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907704" y="764704"/>
            <a:ext cx="4752528" cy="4896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1)Подчеркни множители в произведении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000" i="1" u="sng" dirty="0" smtClean="0"/>
              <a:t>(</a:t>
            </a:r>
            <a:r>
              <a:rPr lang="en-US" sz="3000" i="1" u="sng" dirty="0" smtClean="0"/>
              <a:t>a</a:t>
            </a:r>
            <a:r>
              <a:rPr lang="ru-RU" sz="3000" i="1" u="sng" dirty="0" smtClean="0"/>
              <a:t>+</a:t>
            </a:r>
            <a:r>
              <a:rPr lang="en-US" sz="3000" i="1" u="sng" dirty="0" smtClean="0"/>
              <a:t>b</a:t>
            </a:r>
            <a:r>
              <a:rPr lang="ru-RU" sz="3000" i="1" dirty="0" smtClean="0"/>
              <a:t>)*(</a:t>
            </a:r>
            <a:r>
              <a:rPr lang="en-US" sz="3000" i="1" u="sng" dirty="0" smtClean="0"/>
              <a:t>a</a:t>
            </a:r>
            <a:r>
              <a:rPr lang="ru-RU" sz="3000" i="1" u="sng" dirty="0" smtClean="0"/>
              <a:t>-</a:t>
            </a:r>
            <a:r>
              <a:rPr lang="en-US" sz="3000" i="1" u="sng" dirty="0" smtClean="0"/>
              <a:t>d</a:t>
            </a:r>
            <a:r>
              <a:rPr lang="ru-RU" sz="3000" i="1" dirty="0" smtClean="0"/>
              <a:t>)</a:t>
            </a:r>
            <a:endParaRPr lang="ru-RU" sz="3000" dirty="0" smtClean="0"/>
          </a:p>
          <a:p>
            <a:r>
              <a:rPr lang="ru-RU" sz="3000" i="1" u="sng" dirty="0" smtClean="0"/>
              <a:t>14</a:t>
            </a:r>
            <a:r>
              <a:rPr lang="ru-RU" sz="3000" i="1" dirty="0" smtClean="0"/>
              <a:t>*(</a:t>
            </a:r>
            <a:r>
              <a:rPr lang="ru-RU" sz="3000" i="1" u="sng" dirty="0" err="1" smtClean="0"/>
              <a:t>х</a:t>
            </a:r>
            <a:r>
              <a:rPr lang="ru-RU" sz="3000" i="1" u="sng" dirty="0" smtClean="0"/>
              <a:t> -7</a:t>
            </a:r>
            <a:r>
              <a:rPr lang="ru-RU" sz="3000" i="1" dirty="0" smtClean="0"/>
              <a:t>)</a:t>
            </a:r>
            <a:endParaRPr lang="ru-RU" sz="3000" dirty="0" smtClean="0"/>
          </a:p>
          <a:p>
            <a:r>
              <a:rPr lang="ru-RU" sz="3000" i="1" u="sng" dirty="0" smtClean="0"/>
              <a:t>878</a:t>
            </a:r>
            <a:r>
              <a:rPr lang="ru-RU" sz="3000" i="1" dirty="0" smtClean="0"/>
              <a:t>*(</a:t>
            </a:r>
            <a:r>
              <a:rPr lang="en-US" sz="3000" i="1" u="sng" dirty="0" smtClean="0"/>
              <a:t>y</a:t>
            </a:r>
            <a:r>
              <a:rPr lang="ru-RU" sz="3000" i="1" u="sng" dirty="0" smtClean="0"/>
              <a:t>+56</a:t>
            </a:r>
            <a:r>
              <a:rPr lang="ru-RU" sz="3000" i="1" dirty="0" smtClean="0"/>
              <a:t>)</a:t>
            </a:r>
          </a:p>
          <a:p>
            <a:endParaRPr lang="ru-RU" sz="3000" dirty="0" smtClean="0"/>
          </a:p>
          <a:p>
            <a:r>
              <a:rPr lang="ru-RU" b="1" i="1" dirty="0" smtClean="0">
                <a:solidFill>
                  <a:schemeClr val="accent1"/>
                </a:solidFill>
              </a:rPr>
              <a:t>2)Подчеркни делимое и делитель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sz="3000" i="1" dirty="0" smtClean="0"/>
              <a:t>(</a:t>
            </a:r>
            <a:r>
              <a:rPr lang="en-US" sz="3000" i="1" u="sng" dirty="0" smtClean="0"/>
              <a:t>d</a:t>
            </a:r>
            <a:r>
              <a:rPr lang="ru-RU" sz="3000" i="1" u="sng" dirty="0" smtClean="0"/>
              <a:t>-9</a:t>
            </a:r>
            <a:r>
              <a:rPr lang="ru-RU" sz="3000" i="1" dirty="0" smtClean="0"/>
              <a:t>):</a:t>
            </a:r>
            <a:r>
              <a:rPr lang="ru-RU" sz="3000" i="1" u="sng" dirty="0" smtClean="0"/>
              <a:t>8</a:t>
            </a:r>
            <a:endParaRPr lang="ru-RU" sz="3000" u="sng" dirty="0" smtClean="0"/>
          </a:p>
          <a:p>
            <a:r>
              <a:rPr lang="ru-RU" sz="3000" i="1" dirty="0" smtClean="0"/>
              <a:t>(</a:t>
            </a:r>
            <a:r>
              <a:rPr lang="ru-RU" sz="3000" i="1" u="sng" dirty="0" smtClean="0"/>
              <a:t>7+</a:t>
            </a:r>
            <a:r>
              <a:rPr lang="en-US" sz="3000" i="1" u="sng" dirty="0" smtClean="0"/>
              <a:t>y</a:t>
            </a:r>
            <a:r>
              <a:rPr lang="ru-RU" sz="3000" i="1" dirty="0" smtClean="0"/>
              <a:t>):</a:t>
            </a:r>
            <a:r>
              <a:rPr lang="ru-RU" sz="3000" i="1" u="sng" dirty="0" smtClean="0"/>
              <a:t>9</a:t>
            </a:r>
          </a:p>
          <a:p>
            <a:endParaRPr lang="ru-RU" sz="3000" u="sng" dirty="0" smtClean="0"/>
          </a:p>
          <a:p>
            <a:r>
              <a:rPr lang="ru-RU" b="1" i="1" dirty="0" smtClean="0">
                <a:solidFill>
                  <a:schemeClr val="accent1"/>
                </a:solidFill>
              </a:rPr>
              <a:t>3)Запишите произведение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sz="3000" dirty="0" smtClean="0"/>
              <a:t>7х * (3а+12)</a:t>
            </a:r>
          </a:p>
          <a:p>
            <a:r>
              <a:rPr lang="ru-RU" sz="3000" dirty="0" smtClean="0"/>
              <a:t>(8у-7)* 17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285860"/>
            <a:ext cx="3520440" cy="45407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систематизация и обобщение знаний учащихся по теме “Умножение и деление натуральных чисел”;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149</TotalTime>
  <Words>156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Эпиграф</vt:lpstr>
      <vt:lpstr>Выполните действия: </vt:lpstr>
      <vt:lpstr>Презентация PowerPoint</vt:lpstr>
      <vt:lpstr>Графический диктант</vt:lpstr>
      <vt:lpstr>Презентация PowerPoint</vt:lpstr>
      <vt:lpstr>Работа в парах</vt:lpstr>
      <vt:lpstr>Цель урока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Эпиграф</dc:title>
  <dc:creator>Master</dc:creator>
  <cp:lastModifiedBy>Учитель</cp:lastModifiedBy>
  <cp:revision>20</cp:revision>
  <dcterms:modified xsi:type="dcterms:W3CDTF">2015-11-19T05:29:11Z</dcterms:modified>
</cp:coreProperties>
</file>